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  <p:sldMasterId id="2147483752" r:id="rId5"/>
  </p:sldMasterIdLst>
  <p:notesMasterIdLst>
    <p:notesMasterId r:id="rId32"/>
  </p:notesMasterIdLst>
  <p:handoutMasterIdLst>
    <p:handoutMasterId r:id="rId33"/>
  </p:handoutMasterIdLst>
  <p:sldIdLst>
    <p:sldId id="260" r:id="rId6"/>
    <p:sldId id="287" r:id="rId7"/>
    <p:sldId id="257" r:id="rId8"/>
    <p:sldId id="261" r:id="rId9"/>
    <p:sldId id="262" r:id="rId10"/>
    <p:sldId id="263" r:id="rId11"/>
    <p:sldId id="264" r:id="rId12"/>
    <p:sldId id="266" r:id="rId13"/>
    <p:sldId id="269" r:id="rId14"/>
    <p:sldId id="270" r:id="rId15"/>
    <p:sldId id="273" r:id="rId16"/>
    <p:sldId id="274" r:id="rId17"/>
    <p:sldId id="271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B5"/>
    <a:srgbClr val="EAFFB9"/>
    <a:srgbClr val="C8FFE5"/>
    <a:srgbClr val="D0D2D3"/>
    <a:srgbClr val="FF5200"/>
    <a:srgbClr val="E8541C"/>
    <a:srgbClr val="D2F5FE"/>
    <a:srgbClr val="E9531D"/>
    <a:srgbClr val="1D2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31" autoAdjust="0"/>
    <p:restoredTop sz="62145" autoAdjust="0"/>
  </p:normalViewPr>
  <p:slideViewPr>
    <p:cSldViewPr snapToGrid="0" snapToObjects="1">
      <p:cViewPr varScale="1">
        <p:scale>
          <a:sx n="78" d="100"/>
          <a:sy n="78" d="100"/>
        </p:scale>
        <p:origin x="208" y="2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5004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1A95C1-0B7F-8E9A-0040-18D23603B4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78391-8AC4-C013-4BAD-4682AB7DF9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8683A-52F4-4AF9-A904-D6C5905597A9}" type="datetimeFigureOut">
              <a:rPr lang="en-GB" smtClean="0"/>
              <a:t>22/01/2026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DBA0C-9DA5-412B-6F5B-47D35CAA7A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B723F-B979-CC2A-31BB-13303D21EC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D74C8-8BE1-4D2E-8F87-13FA811066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440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itchFamily="2" charset="0"/>
              </a:defRPr>
            </a:lvl1pPr>
          </a:lstStyle>
          <a:p>
            <a:fld id="{5211302C-816F-A846-898F-76E2863A1AB2}" type="datetimeFigureOut">
              <a:rPr lang="en-US" smtClean="0"/>
              <a:pPr/>
              <a:t>1/22/26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itchFamily="2" charset="0"/>
              </a:defRPr>
            </a:lvl1pPr>
          </a:lstStyle>
          <a:p>
            <a:fld id="{2A5E5980-2C81-1D49-98F9-673B7860C6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2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itchFamily="2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solution engineer: </a:t>
            </a:r>
            <a:r>
              <a:rPr lang="en-US" dirty="0" err="1"/>
              <a:t>Opzetten</a:t>
            </a:r>
            <a:r>
              <a:rPr lang="en-US" dirty="0"/>
              <a:t> van AI </a:t>
            </a:r>
            <a:r>
              <a:rPr lang="en-US" dirty="0" err="1"/>
              <a:t>oplossingen</a:t>
            </a:r>
            <a:r>
              <a:rPr lang="en-US" dirty="0"/>
              <a:t>, </a:t>
            </a:r>
            <a:r>
              <a:rPr lang="en-US" dirty="0" err="1"/>
              <a:t>binnen</a:t>
            </a:r>
            <a:r>
              <a:rPr lang="en-US" dirty="0"/>
              <a:t> </a:t>
            </a:r>
            <a:r>
              <a:rPr lang="en-US" dirty="0" err="1"/>
              <a:t>Axxes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empoweren</a:t>
            </a:r>
            <a:r>
              <a:rPr lang="en-US" dirty="0"/>
              <a:t> om AI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E5980-2C81-1D49-98F9-673B7860C6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0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E5980-2C81-1D49-98F9-673B7860C67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6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Intro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1040C7-ECCD-4FC4-9BB9-4A1D8C646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052" y="550606"/>
            <a:ext cx="10097729" cy="217292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37B72-1CD7-4F99-959E-A6DBE32F6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2052" y="2851355"/>
            <a:ext cx="10097729" cy="980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FF5200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Click to edit subtitle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0EC497-5933-F1F6-13C9-F6F8D3985C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37158" y="4960816"/>
            <a:ext cx="4212622" cy="137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452A76D6-3FC6-489F-B20D-DAFA6ACCD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00" y="518400"/>
            <a:ext cx="5357895" cy="6194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AED4DD71-F706-46BD-86A9-556DC214596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90507" y="518401"/>
            <a:ext cx="5439502" cy="61943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93E8CAF-D78B-47A4-ACB9-85C0C5FE76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3601" y="1630801"/>
            <a:ext cx="5357894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6D96834-6FAD-4E97-9ED1-65A7ECC993B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0507" y="1630801"/>
            <a:ext cx="5439502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6CB6D3-2408-4C65-07B3-F77A873350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0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6"/>
            <a:ext cx="10515600" cy="356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 spc="151" baseline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Name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FF52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C7402707-7172-4AFD-B933-6EF028F6A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1994400"/>
            <a:ext cx="10515600" cy="14652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200" b="0" i="0" spc="0" baseline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Quote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231FF2-06F6-3B0D-D177-EF898655A2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03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FC3CED-8DBB-36BC-EA4D-FA542C0977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532888" y="3165530"/>
            <a:ext cx="2384774" cy="77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6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infofich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FF295C5-E32D-47CD-8148-05D8DF33E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00" y="518400"/>
            <a:ext cx="5357895" cy="6194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ADB2BED-B096-4E6A-BF68-6B85F0D65F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3601" y="1630801"/>
            <a:ext cx="5357894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C564C5-A47A-3869-0E0B-D94910F72F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3368" y="6141373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88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infofiche (gespiegeld)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951F3586-1841-4AF6-BB16-F1EBEFE5F70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90507" y="518401"/>
            <a:ext cx="5439502" cy="61943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391A9C8-0704-439B-9C1A-842ACE0F666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0507" y="1630801"/>
            <a:ext cx="5439502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EA19E-6BE8-F9FF-1711-2F65B3B0E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29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2FFA6A-96F5-4557-8E99-A41991068E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401" y="4626239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n°1</a:t>
            </a:r>
            <a:endParaRPr lang="en-BE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4E3D5F8-20C1-410A-9CF4-E6207475C0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687" y="4626238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n°2</a:t>
            </a:r>
            <a:endParaRPr lang="en-BE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546E5C2-AC9D-46BB-BF1C-0690181386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3973" y="4626000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n°3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58586-1AB0-9F41-E17A-977D8B4585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46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4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3172723" y="315709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272BFA85-E9BC-4F29-9A93-C6ABF768396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685277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9" name="Tijdelijke aanduiding voor afbeelding 2">
            <a:extLst>
              <a:ext uri="{FF2B5EF4-FFF2-40B4-BE49-F238E27FC236}">
                <a16:creationId xmlns:a16="http://schemas.microsoft.com/office/drawing/2014/main" id="{263C7677-1BEC-49DF-AD9B-F5DBB8FC00D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532354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482CF976-6E52-45DE-9219-4F14AF09AC7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379431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9" name="Punthaak 10">
            <a:extLst>
              <a:ext uri="{FF2B5EF4-FFF2-40B4-BE49-F238E27FC236}">
                <a16:creationId xmlns:a16="http://schemas.microsoft.com/office/drawing/2014/main" id="{7B831486-CB34-4348-9153-2BC45E6442A5}"/>
              </a:ext>
            </a:extLst>
          </p:cNvPr>
          <p:cNvSpPr/>
          <p:nvPr userDrawn="1"/>
        </p:nvSpPr>
        <p:spPr>
          <a:xfrm>
            <a:off x="6019800" y="315709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0" name="Punthaak 10">
            <a:extLst>
              <a:ext uri="{FF2B5EF4-FFF2-40B4-BE49-F238E27FC236}">
                <a16:creationId xmlns:a16="http://schemas.microsoft.com/office/drawing/2014/main" id="{E22DA59A-50E0-4C71-9E45-0E838DE4561E}"/>
              </a:ext>
            </a:extLst>
          </p:cNvPr>
          <p:cNvSpPr/>
          <p:nvPr userDrawn="1"/>
        </p:nvSpPr>
        <p:spPr>
          <a:xfrm>
            <a:off x="8874251" y="315709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4C64D-1D6B-498D-9F1E-4FCA18E5A4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n°1</a:t>
            </a:r>
            <a:endParaRPr lang="en-BE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B76EE02-8FF4-4E53-9E52-14ACAD0D53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278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n°2</a:t>
            </a:r>
            <a:endParaRPr lang="en-BE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CCE794D-7FA8-4EFC-9533-F27102CF9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2354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n°3</a:t>
            </a:r>
            <a:endParaRPr lang="en-BE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F5C32EC-7943-49CF-936A-AC850CB644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9430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n°4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F3942-51DD-A457-76D0-5BAD29980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35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5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2654540" y="334052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5644A26-162C-4A10-83B0-10461EE6A98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082076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0" name="Tijdelijke aanduiding voor afbeelding 2">
            <a:extLst>
              <a:ext uri="{FF2B5EF4-FFF2-40B4-BE49-F238E27FC236}">
                <a16:creationId xmlns:a16="http://schemas.microsoft.com/office/drawing/2014/main" id="{BDFC09DC-4FA3-4328-877C-261B930C828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32595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5F484890-1AA1-435C-8E1A-A18F13C3B6D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569828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90108DAD-85AB-4048-A190-D0F578C63DF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81370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6" name="Punthaak 10">
            <a:extLst>
              <a:ext uri="{FF2B5EF4-FFF2-40B4-BE49-F238E27FC236}">
                <a16:creationId xmlns:a16="http://schemas.microsoft.com/office/drawing/2014/main" id="{D5D5FE1A-F7A0-4126-B5B5-5597B562C637}"/>
              </a:ext>
            </a:extLst>
          </p:cNvPr>
          <p:cNvSpPr/>
          <p:nvPr userDrawn="1"/>
        </p:nvSpPr>
        <p:spPr>
          <a:xfrm>
            <a:off x="4898416" y="3340519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7" name="Punthaak 10">
            <a:extLst>
              <a:ext uri="{FF2B5EF4-FFF2-40B4-BE49-F238E27FC236}">
                <a16:creationId xmlns:a16="http://schemas.microsoft.com/office/drawing/2014/main" id="{07457F38-1440-4BBA-9AA0-6126CAA4B0B5}"/>
              </a:ext>
            </a:extLst>
          </p:cNvPr>
          <p:cNvSpPr/>
          <p:nvPr userDrawn="1"/>
        </p:nvSpPr>
        <p:spPr>
          <a:xfrm>
            <a:off x="7142292" y="334052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8" name="Punthaak 10">
            <a:extLst>
              <a:ext uri="{FF2B5EF4-FFF2-40B4-BE49-F238E27FC236}">
                <a16:creationId xmlns:a16="http://schemas.microsoft.com/office/drawing/2014/main" id="{979794A4-FBDD-4B03-B181-D57485851B1E}"/>
              </a:ext>
            </a:extLst>
          </p:cNvPr>
          <p:cNvSpPr/>
          <p:nvPr userDrawn="1"/>
        </p:nvSpPr>
        <p:spPr>
          <a:xfrm>
            <a:off x="9386168" y="334052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BCE35-F0CA-42B5-A327-B0DB0D2868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n°1</a:t>
            </a:r>
            <a:endParaRPr lang="en-BE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319BB94-5C64-43F9-A844-F138B52E54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83187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n°2</a:t>
            </a:r>
            <a:endParaRPr lang="en-BE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6AC66D8-74B1-4A19-B311-0274BCF23C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7063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n°3</a:t>
            </a:r>
            <a:endParaRPr lang="en-BE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6149950-8CDB-4DC3-9645-2B52ED859B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0939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n°4</a:t>
            </a:r>
            <a:endParaRPr lang="en-BE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22B33A9-E2DE-45F1-9758-BD8F50B601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3702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n°5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4D356-B923-5691-8560-7F01108B76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82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3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4B8E2D-1D0E-4E5B-B5F2-52CD795DC1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401" y="4626239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B3A8310-F8EE-402E-9E66-02C1EBD19E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687" y="4626238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54B4E41-4B05-4D61-B02E-E937F61068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3973" y="4626000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90D58-A437-7E74-FB3E-A57CF4963B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00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4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272BFA85-E9BC-4F29-9A93-C6ABF768396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685277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9" name="Tijdelijke aanduiding voor afbeelding 2">
            <a:extLst>
              <a:ext uri="{FF2B5EF4-FFF2-40B4-BE49-F238E27FC236}">
                <a16:creationId xmlns:a16="http://schemas.microsoft.com/office/drawing/2014/main" id="{263C7677-1BEC-49DF-AD9B-F5DBB8FC00D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532354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482CF976-6E52-45DE-9219-4F14AF09AC7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379431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2530A1E-D73C-459A-9082-3F8DF82600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D4F5DFB-846A-47F6-ABC2-A23FCC986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278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8465141-8B70-4824-AEBD-1DB8143CDF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2354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EE3D1-B8F2-4210-B675-0CCA8730D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9430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81456-EE1C-3484-AF08-EFB91E8D13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1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686ECF79-39E0-49D3-92CE-E99DA57C2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4626F43-FFBE-4E8D-82AF-DA76F567A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6E0B34-8191-41B9-859C-04FD72AFAC5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DD0C0C-114B-43F9-81BE-98D8E42398F3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E57DC-FCBB-F604-B7FE-228AD586B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38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5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5644A26-162C-4A10-83B0-10461EE6A98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082076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0" name="Tijdelijke aanduiding voor afbeelding 2">
            <a:extLst>
              <a:ext uri="{FF2B5EF4-FFF2-40B4-BE49-F238E27FC236}">
                <a16:creationId xmlns:a16="http://schemas.microsoft.com/office/drawing/2014/main" id="{BDFC09DC-4FA3-4328-877C-261B930C828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32595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5F484890-1AA1-435C-8E1A-A18F13C3B6D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569828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90108DAD-85AB-4048-A190-D0F578C63DF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81370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58DDE05-A473-494F-9B52-135C4F3E6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F494237-24CB-49F6-973C-ABBB738CC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83187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1A098B4-C648-4045-B10F-5A6F0963F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7063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3607906-6B7F-4004-9EAC-86C57F005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0939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FAC271D-C1E9-4303-A9BA-4C16BC6F7F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3702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69B4C-678B-B2CE-B8EC-F8EAF238FD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35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5">
            <a:extLst>
              <a:ext uri="{FF2B5EF4-FFF2-40B4-BE49-F238E27FC236}">
                <a16:creationId xmlns:a16="http://schemas.microsoft.com/office/drawing/2014/main" id="{0250E49A-36C9-4086-8D1C-5343994AB738}"/>
              </a:ext>
            </a:extLst>
          </p:cNvPr>
          <p:cNvSpPr txBox="1"/>
          <p:nvPr userDrawn="1"/>
        </p:nvSpPr>
        <p:spPr>
          <a:xfrm>
            <a:off x="838200" y="317566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0" i="0" kern="1200" spc="0" baseline="0" dirty="0">
                <a:solidFill>
                  <a:schemeClr val="bg1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IT is </a:t>
            </a:r>
            <a:r>
              <a:rPr lang="nl-BE" sz="3600" b="0" i="0" kern="1200" spc="0" baseline="0" dirty="0" err="1">
                <a:solidFill>
                  <a:schemeClr val="bg1"/>
                </a:solidFill>
                <a:latin typeface="Montserrat" pitchFamily="2" charset="0"/>
                <a:ea typeface="+mj-ea"/>
                <a:cs typeface="Objektiv Mk3" panose="020B0502020204020203" pitchFamily="34" charset="0"/>
              </a:rPr>
              <a:t>about</a:t>
            </a:r>
            <a:r>
              <a:rPr lang="nl-BE" sz="3600" b="0" i="0" kern="1200" spc="0" baseline="0" dirty="0">
                <a:solidFill>
                  <a:schemeClr val="bg1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 </a:t>
            </a:r>
            <a:r>
              <a:rPr lang="nl-BE" sz="3600" b="0" i="0" kern="1200" spc="0" baseline="0" dirty="0" err="1">
                <a:solidFill>
                  <a:schemeClr val="bg1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people</a:t>
            </a:r>
            <a:endParaRPr lang="nl-BE" sz="3600" b="0" i="0" kern="1200" spc="0" baseline="0" dirty="0">
              <a:solidFill>
                <a:schemeClr val="bg1"/>
              </a:solidFill>
              <a:latin typeface="Montserrat Medium" pitchFamily="2" charset="0"/>
              <a:ea typeface="+mj-ea"/>
              <a:cs typeface="Objektiv Mk1 Light" panose="020B0402020204020203" pitchFamily="34" charset="77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Montserrat" pitchFamily="2" charset="0"/>
                <a:cs typeface="Objektiv Mk3 Light" panose="020B0402020204020203" pitchFamily="34" charset="0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Montserrat" pitchFamily="2" charset="0"/>
                <a:cs typeface="Objektiv Mk3 Light" panose="020B0402020204020203" pitchFamily="34" charset="0"/>
              </a:rPr>
              <a:t>2000 Antwerpen 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  <p:sp>
        <p:nvSpPr>
          <p:cNvPr id="2" name="Tekstvak 7">
            <a:extLst>
              <a:ext uri="{FF2B5EF4-FFF2-40B4-BE49-F238E27FC236}">
                <a16:creationId xmlns:a16="http://schemas.microsoft.com/office/drawing/2014/main" id="{DDE3BA4D-2B77-ECED-55AC-047803F6BA12}"/>
              </a:ext>
            </a:extLst>
          </p:cNvPr>
          <p:cNvSpPr txBox="1"/>
          <p:nvPr userDrawn="1"/>
        </p:nvSpPr>
        <p:spPr>
          <a:xfrm>
            <a:off x="7064490" y="6019101"/>
            <a:ext cx="14893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Montserrat" pitchFamily="2" charset="0"/>
                <a:cs typeface="Objektiv Mk3 Light" panose="020B0402020204020203" pitchFamily="34" charset="0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Montserrat" pitchFamily="2" charset="0"/>
                <a:cs typeface="Objektiv Mk3 Light" panose="020B0402020204020203" pitchFamily="34" charset="0"/>
              </a:rPr>
              <a:t>info@axxes.com</a:t>
            </a:r>
          </a:p>
        </p:txBody>
      </p:sp>
      <p:sp>
        <p:nvSpPr>
          <p:cNvPr id="4" name="Rechthoek 8">
            <a:extLst>
              <a:ext uri="{FF2B5EF4-FFF2-40B4-BE49-F238E27FC236}">
                <a16:creationId xmlns:a16="http://schemas.microsoft.com/office/drawing/2014/main" id="{FC6771BB-6119-EDDA-0C99-5081F84269E4}"/>
              </a:ext>
            </a:extLst>
          </p:cNvPr>
          <p:cNvSpPr/>
          <p:nvPr userDrawn="1"/>
        </p:nvSpPr>
        <p:spPr>
          <a:xfrm>
            <a:off x="8933249" y="6024204"/>
            <a:ext cx="14463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Montserrat" pitchFamily="2" charset="0"/>
                <a:cs typeface="Objektiv Mk3 Light" panose="020B0402020204020203" pitchFamily="34" charset="0"/>
              </a:rPr>
              <a:t>www.axxes.com</a:t>
            </a:r>
          </a:p>
        </p:txBody>
      </p:sp>
      <p:cxnSp>
        <p:nvCxnSpPr>
          <p:cNvPr id="5" name="Rechte verbindingslijn 10">
            <a:extLst>
              <a:ext uri="{FF2B5EF4-FFF2-40B4-BE49-F238E27FC236}">
                <a16:creationId xmlns:a16="http://schemas.microsoft.com/office/drawing/2014/main" id="{2DB2676C-2487-4C2C-CEFA-55424C31EDB9}"/>
              </a:ext>
            </a:extLst>
          </p:cNvPr>
          <p:cNvCxnSpPr>
            <a:cxnSpLocks/>
          </p:cNvCxnSpPr>
          <p:nvPr userDrawn="1"/>
        </p:nvCxnSpPr>
        <p:spPr>
          <a:xfrm>
            <a:off x="9043974" y="6326886"/>
            <a:ext cx="135467" cy="0"/>
          </a:xfrm>
          <a:prstGeom prst="line">
            <a:avLst/>
          </a:prstGeom>
          <a:ln w="19050">
            <a:solidFill>
              <a:srgbClr val="1D242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kstvak 6">
            <a:extLst>
              <a:ext uri="{FF2B5EF4-FFF2-40B4-BE49-F238E27FC236}">
                <a16:creationId xmlns:a16="http://schemas.microsoft.com/office/drawing/2014/main" id="{218A3648-F228-736E-0A02-852FA9AC2506}"/>
              </a:ext>
            </a:extLst>
          </p:cNvPr>
          <p:cNvSpPr txBox="1"/>
          <p:nvPr userDrawn="1"/>
        </p:nvSpPr>
        <p:spPr>
          <a:xfrm>
            <a:off x="2589915" y="6019824"/>
            <a:ext cx="19447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Nijverheidsweg 1B, 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9820 Merelbeke</a:t>
            </a:r>
          </a:p>
        </p:txBody>
      </p:sp>
      <p:sp>
        <p:nvSpPr>
          <p:cNvPr id="15" name="Tekstvak 12">
            <a:extLst>
              <a:ext uri="{FF2B5EF4-FFF2-40B4-BE49-F238E27FC236}">
                <a16:creationId xmlns:a16="http://schemas.microsoft.com/office/drawing/2014/main" id="{FF11AB3A-B854-A5C9-2038-2805B6BC4C8A}"/>
              </a:ext>
            </a:extLst>
          </p:cNvPr>
          <p:cNvSpPr txBox="1"/>
          <p:nvPr userDrawn="1"/>
        </p:nvSpPr>
        <p:spPr>
          <a:xfrm>
            <a:off x="4915625" y="6024204"/>
            <a:ext cx="14436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Europalaan 400,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3526 KS Utrecht</a:t>
            </a:r>
          </a:p>
        </p:txBody>
      </p:sp>
      <p:cxnSp>
        <p:nvCxnSpPr>
          <p:cNvPr id="16" name="Rechte verbindingslijn 10">
            <a:extLst>
              <a:ext uri="{FF2B5EF4-FFF2-40B4-BE49-F238E27FC236}">
                <a16:creationId xmlns:a16="http://schemas.microsoft.com/office/drawing/2014/main" id="{0FA65FAC-D831-C1C0-C010-A91B0BA390ED}"/>
              </a:ext>
            </a:extLst>
          </p:cNvPr>
          <p:cNvCxnSpPr>
            <a:cxnSpLocks/>
          </p:cNvCxnSpPr>
          <p:nvPr userDrawn="1"/>
        </p:nvCxnSpPr>
        <p:spPr>
          <a:xfrm>
            <a:off x="9043974" y="6350010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033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FC1BBF96-3167-EF86-4802-58C056324D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158" y="4960816"/>
            <a:ext cx="4212623" cy="13731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1040C7-ECCD-4FC4-9BB9-4A1D8C646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052" y="550606"/>
            <a:ext cx="10097729" cy="217292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rgbClr val="1D242C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37B72-1CD7-4F99-959E-A6DBE32F6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2052" y="2851355"/>
            <a:ext cx="10097729" cy="980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FF5200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Click to edit subtitle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149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11A4F031-BD2B-E0C1-4587-7BD2945F0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22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B61BA7-AF07-4A3A-9983-AFEB1C8DD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53AFB1-2547-4A6B-9044-60E309451DC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7F8B-E7D4-46F0-8218-55D138B5DBC4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C745D54E-4072-FE7E-73EF-B7AB18F1F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3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B61BA7-AF07-4A3A-9983-AFEB1C8DD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53AFB1-2547-4A6B-9044-60E309451DC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6E1411-E09F-4FB7-9074-9C0E2A952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AB2A57-8D6E-45A9-A768-80C8C70BE31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7F8B-E7D4-46F0-8218-55D138B5DBC4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C3088-9E37-412C-9083-8BA154C8DFAA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092FB0C1-EE37-1FD7-49F7-9EC20FD490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97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B61BA7-AF07-4A3A-9983-AFEB1C8DD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53AFB1-2547-4A6B-9044-60E309451DC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6E1411-E09F-4FB7-9074-9C0E2A952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AB2A57-8D6E-45A9-A768-80C8C70BE31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B2EA07-343A-483A-A4F2-A5C1957AB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576" y="409027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03100D-0B66-4520-8C72-FB9DC39C1E6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463978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7F8B-E7D4-46F0-8218-55D138B5DBC4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C3088-9E37-412C-9083-8BA154C8DFAA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FFCC-A603-4B82-BF4A-9F1F89CB88FE}"/>
              </a:ext>
            </a:extLst>
          </p:cNvPr>
          <p:cNvSpPr txBox="1"/>
          <p:nvPr userDrawn="1"/>
        </p:nvSpPr>
        <p:spPr>
          <a:xfrm>
            <a:off x="700418" y="428305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4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C361B3DF-ED74-6194-D511-917E4A5B9E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61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B61BA7-AF07-4A3A-9983-AFEB1C8DD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53AFB1-2547-4A6B-9044-60E309451DC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6E1411-E09F-4FB7-9074-9C0E2A952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AB2A57-8D6E-45A9-A768-80C8C70BE31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B2EA07-343A-483A-A4F2-A5C1957AB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576" y="409027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03100D-0B66-4520-8C72-FB9DC39C1E6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463978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C9E53AE-B45E-443A-B09D-0FB3062F60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8576" y="4958314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DD0C05-BF7F-4E87-85ED-8FF8546BAFA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5507822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7F8B-E7D4-46F0-8218-55D138B5DBC4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C3088-9E37-412C-9083-8BA154C8DFAA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FFCC-A603-4B82-BF4A-9F1F89CB88FE}"/>
              </a:ext>
            </a:extLst>
          </p:cNvPr>
          <p:cNvSpPr txBox="1"/>
          <p:nvPr userDrawn="1"/>
        </p:nvSpPr>
        <p:spPr>
          <a:xfrm>
            <a:off x="700418" y="428305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4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13AE9-1894-4303-83A9-D885CB4DEEC0}"/>
              </a:ext>
            </a:extLst>
          </p:cNvPr>
          <p:cNvSpPr txBox="1"/>
          <p:nvPr userDrawn="1"/>
        </p:nvSpPr>
        <p:spPr>
          <a:xfrm>
            <a:off x="709585" y="515926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5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441C41C9-6723-4A6E-DAAC-59852A4AA1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66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Tussen)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atin typeface="Montserrat" pitchFamily="2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121C12E-B75F-4EA4-9CC7-EFEB0FB98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1612492"/>
            <a:ext cx="10515600" cy="161576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5400" b="0" i="0" spc="200" baseline="0">
                <a:solidFill>
                  <a:srgbClr val="1D242C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CB1EA181-56EF-4785-8992-304AA3F809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5242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b="0" i="0" spc="0" baseline="0">
                <a:solidFill>
                  <a:srgbClr val="FF5200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75F22333-6B18-DDC6-370C-95D7C11BF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71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(enkel tite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E8BBD032-D1B4-4C5C-9D11-8515046F0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4709"/>
            <a:ext cx="10515600" cy="155349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4400" b="0" i="0" spc="0" baseline="0">
                <a:solidFill>
                  <a:srgbClr val="1D242C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9ED7CEAD-2726-FBD0-4297-CED100D03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5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686ECF79-39E0-49D3-92CE-E99DA57C2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4626F43-FFBE-4E8D-82AF-DA76F567A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6E0B34-8191-41B9-859C-04FD72AFAC5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B83B63C-01DF-4CAE-A6C8-015F10787D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F0893D-FDF1-4EE5-9BF3-37C4B1DA604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DD0C0C-114B-43F9-81BE-98D8E42398F3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3E0D94-3DC6-421C-875C-1A723CAF8277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7499E-1C61-EA13-9626-ED486566C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685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CC797F6-0F1B-4826-9BCA-D5469D0E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7AFF1AD-5F52-4871-9EE7-22C6EA46261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44475" y="1632155"/>
            <a:ext cx="11209382" cy="4208206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675BD5A2-0AD0-82D0-5B3B-BF909806BF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78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6FEF0170-BF04-45DC-AB65-CECA19540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00" y="518400"/>
            <a:ext cx="5357895" cy="6194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37C1A8C8-8E65-49F5-9A13-E6CEA86E861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90507" y="518401"/>
            <a:ext cx="5439502" cy="61943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EBB18A4B-B562-4D4A-B0B1-D498460C17E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3601" y="1630801"/>
            <a:ext cx="5357894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2C330E4-C797-4AF3-9069-27AD3E4AC0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0507" y="1630801"/>
            <a:ext cx="5439502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1E0B0056-FE5E-48C3-282E-681873429A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449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357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0" i="0" spc="151" baseline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Name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FF52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el 1">
            <a:extLst>
              <a:ext uri="{FF2B5EF4-FFF2-40B4-BE49-F238E27FC236}">
                <a16:creationId xmlns:a16="http://schemas.microsoft.com/office/drawing/2014/main" id="{49BB0F57-6C50-4F97-9B17-C2593D41D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1994400"/>
            <a:ext cx="10515600" cy="14652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200" b="0" i="0" spc="0" baseline="0">
                <a:solidFill>
                  <a:srgbClr val="1D242C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Quote</a:t>
            </a:r>
            <a:endParaRPr lang="nl-BE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44151F89-2BD3-0FB0-A215-C1A7E06264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70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9296DD44-78A2-3531-6E73-AFAA3EC30E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384774" cy="777360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65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infofi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grey logo&#10;&#10;AI-generated content may be incorrect.">
            <a:extLst>
              <a:ext uri="{FF2B5EF4-FFF2-40B4-BE49-F238E27FC236}">
                <a16:creationId xmlns:a16="http://schemas.microsoft.com/office/drawing/2014/main" id="{D9B66565-940E-FFA7-D112-9A92ACF82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368" y="6141373"/>
            <a:ext cx="1170652" cy="381595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5832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AD2F23B-D647-4872-A438-0B99B1C6E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00" y="518400"/>
            <a:ext cx="5357895" cy="6194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E590E98-1EFE-41E7-A2FA-336E7A0628F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3368" y="1630801"/>
            <a:ext cx="5357894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3308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infofiche (gespiege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86E98E2-F612-4A58-B974-E89345FC107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90507" y="518401"/>
            <a:ext cx="5439502" cy="61943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F04D4BF-A9D2-420C-995F-9506D3ABA7B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0507" y="1630801"/>
            <a:ext cx="5439502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8B45159F-9BA1-4710-1FFF-D4F129EEB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804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E258AF84-AD02-4E42-B0ED-9DDFC7E231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2FFA6A-96F5-4557-8E99-A41991068E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401" y="4626239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tx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n°1</a:t>
            </a:r>
            <a:endParaRPr lang="en-BE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4E3D5F8-20C1-410A-9CF4-E6207475C0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687" y="4626238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tx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n°2</a:t>
            </a:r>
            <a:endParaRPr lang="en-BE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546E5C2-AC9D-46BB-BF1C-0690181386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3973" y="4626000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tx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39475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3172723" y="315709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272BFA85-E9BC-4F29-9A93-C6ABF768396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685277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9" name="Tijdelijke aanduiding voor afbeelding 2">
            <a:extLst>
              <a:ext uri="{FF2B5EF4-FFF2-40B4-BE49-F238E27FC236}">
                <a16:creationId xmlns:a16="http://schemas.microsoft.com/office/drawing/2014/main" id="{263C7677-1BEC-49DF-AD9B-F5DBB8FC00D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532354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482CF976-6E52-45DE-9219-4F14AF09AC7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379431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9" name="Punthaak 10">
            <a:extLst>
              <a:ext uri="{FF2B5EF4-FFF2-40B4-BE49-F238E27FC236}">
                <a16:creationId xmlns:a16="http://schemas.microsoft.com/office/drawing/2014/main" id="{7B831486-CB34-4348-9153-2BC45E6442A5}"/>
              </a:ext>
            </a:extLst>
          </p:cNvPr>
          <p:cNvSpPr/>
          <p:nvPr userDrawn="1"/>
        </p:nvSpPr>
        <p:spPr>
          <a:xfrm>
            <a:off x="6019800" y="315709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0" name="Punthaak 10">
            <a:extLst>
              <a:ext uri="{FF2B5EF4-FFF2-40B4-BE49-F238E27FC236}">
                <a16:creationId xmlns:a16="http://schemas.microsoft.com/office/drawing/2014/main" id="{E22DA59A-50E0-4C71-9E45-0E838DE4561E}"/>
              </a:ext>
            </a:extLst>
          </p:cNvPr>
          <p:cNvSpPr/>
          <p:nvPr userDrawn="1"/>
        </p:nvSpPr>
        <p:spPr>
          <a:xfrm>
            <a:off x="8874251" y="315709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BCFD63B-2C70-4D6D-AFA9-79D48C97A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n°1</a:t>
            </a:r>
            <a:endParaRPr lang="en-BE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0D09289-0C16-443B-B5D7-61893F184F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278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n°2</a:t>
            </a:r>
            <a:endParaRPr lang="en-BE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605A34E-02A7-4086-B899-8BDD4E039C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2354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n°3</a:t>
            </a:r>
            <a:endParaRPr lang="en-BE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996372-D4A6-4B0A-85DA-6A46DA31D3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9430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n°4</a:t>
            </a:r>
            <a:endParaRPr lang="en-BE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9D5071E6-78B3-BD66-123E-50A055C4E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054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E9531D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2654540" y="334052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5644A26-162C-4A10-83B0-10461EE6A98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082076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0" name="Tijdelijke aanduiding voor afbeelding 2">
            <a:extLst>
              <a:ext uri="{FF2B5EF4-FFF2-40B4-BE49-F238E27FC236}">
                <a16:creationId xmlns:a16="http://schemas.microsoft.com/office/drawing/2014/main" id="{BDFC09DC-4FA3-4328-877C-261B930C828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32595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5F484890-1AA1-435C-8E1A-A18F13C3B6D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569828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90108DAD-85AB-4048-A190-D0F578C63DF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81370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6" name="Punthaak 10">
            <a:extLst>
              <a:ext uri="{FF2B5EF4-FFF2-40B4-BE49-F238E27FC236}">
                <a16:creationId xmlns:a16="http://schemas.microsoft.com/office/drawing/2014/main" id="{D5D5FE1A-F7A0-4126-B5B5-5597B562C637}"/>
              </a:ext>
            </a:extLst>
          </p:cNvPr>
          <p:cNvSpPr/>
          <p:nvPr userDrawn="1"/>
        </p:nvSpPr>
        <p:spPr>
          <a:xfrm>
            <a:off x="4898416" y="3340519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7" name="Punthaak 10">
            <a:extLst>
              <a:ext uri="{FF2B5EF4-FFF2-40B4-BE49-F238E27FC236}">
                <a16:creationId xmlns:a16="http://schemas.microsoft.com/office/drawing/2014/main" id="{07457F38-1440-4BBA-9AA0-6126CAA4B0B5}"/>
              </a:ext>
            </a:extLst>
          </p:cNvPr>
          <p:cNvSpPr/>
          <p:nvPr userDrawn="1"/>
        </p:nvSpPr>
        <p:spPr>
          <a:xfrm>
            <a:off x="7142292" y="334052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8" name="Punthaak 10">
            <a:extLst>
              <a:ext uri="{FF2B5EF4-FFF2-40B4-BE49-F238E27FC236}">
                <a16:creationId xmlns:a16="http://schemas.microsoft.com/office/drawing/2014/main" id="{979794A4-FBDD-4B03-B181-D57485851B1E}"/>
              </a:ext>
            </a:extLst>
          </p:cNvPr>
          <p:cNvSpPr/>
          <p:nvPr userDrawn="1"/>
        </p:nvSpPr>
        <p:spPr>
          <a:xfrm>
            <a:off x="9386168" y="334052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FF4A7-0777-423B-9522-BCA9564B06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n°1</a:t>
            </a:r>
            <a:endParaRPr lang="en-BE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50D45CF-3D5D-47B3-83D8-688034C844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83187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n°2</a:t>
            </a:r>
            <a:endParaRPr lang="en-BE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178D14E-D0A3-4BA6-AE6F-221008F2F6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7063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n°3</a:t>
            </a:r>
            <a:endParaRPr lang="en-BE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2363D00-3331-4FD4-B244-489BA495C6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0939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n°4</a:t>
            </a:r>
            <a:endParaRPr lang="en-BE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459A56D-33A4-4C96-BC4D-8BC98656A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3702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n°5</a:t>
            </a:r>
            <a:endParaRPr lang="en-BE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1F8AED08-7B11-4155-3BF8-D1083D0D8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39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D6E25AC-6671-44FA-9DFD-7CF7D2D11F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401" y="4626239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04E7A56-E36F-488F-B8CC-0FE3017DB2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687" y="4626238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41FFDC2-D54B-4197-9BFB-0A2146B625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3973" y="4626000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6C680DA7-33B6-6C5D-F649-0017C0BA9B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3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686ECF79-39E0-49D3-92CE-E99DA57C2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4626F43-FFBE-4E8D-82AF-DA76F567A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6E0B34-8191-41B9-859C-04FD72AFAC5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B83B63C-01DF-4CAE-A6C8-015F10787D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F0893D-FDF1-4EE5-9BF3-37C4B1DA604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D33D00F-FD1E-4CCD-B6D3-CBAA23DE2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026D12-6F6E-4202-8CE8-7E0E15DD237A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DD0C0C-114B-43F9-81BE-98D8E42398F3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3E0D94-3DC6-421C-875C-1A723CAF8277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F3F162-1ED7-4480-A103-DE6975BF955F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FB4855-57DD-BC41-51CC-1535B41C02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21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272BFA85-E9BC-4F29-9A93-C6ABF768396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685277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9" name="Tijdelijke aanduiding voor afbeelding 2">
            <a:extLst>
              <a:ext uri="{FF2B5EF4-FFF2-40B4-BE49-F238E27FC236}">
                <a16:creationId xmlns:a16="http://schemas.microsoft.com/office/drawing/2014/main" id="{263C7677-1BEC-49DF-AD9B-F5DBB8FC00D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532354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482CF976-6E52-45DE-9219-4F14AF09AC7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379431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D1B312-C10A-4CAE-87EE-01822A251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2EFAA0-23EB-44C3-BF0F-5B2D1CCC03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278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9DBB3C3-32D0-49FB-B3C7-20BBB55E51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2354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AC29402-EA63-4059-9D6F-A327595C4A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9430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23B8D66B-B5FE-9AD1-22B7-539BE6AF4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15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5644A26-162C-4A10-83B0-10461EE6A98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082076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0" name="Tijdelijke aanduiding voor afbeelding 2">
            <a:extLst>
              <a:ext uri="{FF2B5EF4-FFF2-40B4-BE49-F238E27FC236}">
                <a16:creationId xmlns:a16="http://schemas.microsoft.com/office/drawing/2014/main" id="{BDFC09DC-4FA3-4328-877C-261B930C828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32595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5F484890-1AA1-435C-8E1A-A18F13C3B6D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569828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90108DAD-85AB-4048-A190-D0F578C63DF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81370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78B74BD-AB28-463A-87CB-FD872593AE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AAE30DD-816A-4FE1-9EC8-B19401D99A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83187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53E091-27FD-42B9-B25A-D98431BF12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7063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2913C4-20C8-494E-A585-C42C34FEE1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0939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A4364CF-BAC7-4D0E-A292-670AED8753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3702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B1544D0E-00A1-211D-D8F2-1B1EE19105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666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5">
            <a:extLst>
              <a:ext uri="{FF2B5EF4-FFF2-40B4-BE49-F238E27FC236}">
                <a16:creationId xmlns:a16="http://schemas.microsoft.com/office/drawing/2014/main" id="{0250E49A-36C9-4086-8D1C-5343994AB738}"/>
              </a:ext>
            </a:extLst>
          </p:cNvPr>
          <p:cNvSpPr txBox="1"/>
          <p:nvPr userDrawn="1"/>
        </p:nvSpPr>
        <p:spPr>
          <a:xfrm>
            <a:off x="838200" y="317566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0" i="0" kern="1200" spc="0" baseline="0" dirty="0">
                <a:solidFill>
                  <a:srgbClr val="1D242C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IT is </a:t>
            </a:r>
            <a:r>
              <a:rPr lang="nl-BE" sz="3600" b="0" i="0" kern="1200" spc="0" baseline="0" dirty="0" err="1">
                <a:solidFill>
                  <a:srgbClr val="1D242C"/>
                </a:solidFill>
                <a:latin typeface="Montserrat" pitchFamily="2" charset="0"/>
                <a:ea typeface="+mj-ea"/>
                <a:cs typeface="Objektiv Mk3" panose="020B0502020204020203" pitchFamily="34" charset="0"/>
              </a:rPr>
              <a:t>about</a:t>
            </a:r>
            <a:r>
              <a:rPr lang="nl-BE" sz="3600" b="0" i="0" kern="1200" spc="0" baseline="0" dirty="0">
                <a:solidFill>
                  <a:srgbClr val="1D242C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 </a:t>
            </a:r>
            <a:r>
              <a:rPr lang="nl-BE" sz="3600" b="0" i="0" kern="1200" spc="0" baseline="0" dirty="0" err="1">
                <a:solidFill>
                  <a:srgbClr val="1D242C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people</a:t>
            </a:r>
            <a:endParaRPr lang="nl-BE" sz="3600" b="0" i="0" kern="1200" spc="0" baseline="0" dirty="0">
              <a:solidFill>
                <a:srgbClr val="1D242C"/>
              </a:solidFill>
              <a:latin typeface="Montserrat Medium" pitchFamily="2" charset="0"/>
              <a:ea typeface="+mj-ea"/>
              <a:cs typeface="Objektiv Mk1 Light" panose="020B0402020204020203" pitchFamily="34" charset="77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064489" y="6019101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rgbClr val="1D242C"/>
                </a:solidFill>
                <a:latin typeface="Montserrat" pitchFamily="2" charset="0"/>
                <a:cs typeface="Objektiv Mk3 Light" panose="020B0402020204020203" pitchFamily="34" charset="0"/>
              </a:rPr>
              <a:t>T +32 3 23499.58</a:t>
            </a:r>
          </a:p>
          <a:p>
            <a:r>
              <a:rPr lang="nl-BE" sz="1050" dirty="0">
                <a:solidFill>
                  <a:srgbClr val="1D242C"/>
                </a:solidFill>
                <a:latin typeface="Montserrat" pitchFamily="2" charset="0"/>
                <a:cs typeface="Objektiv Mk3 Light" panose="020B0402020204020203" pitchFamily="34" charset="0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8933249" y="6024204"/>
            <a:ext cx="14463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rgbClr val="1D242C"/>
                </a:solidFill>
                <a:latin typeface="Montserrat" pitchFamily="2" charset="0"/>
                <a:cs typeface="Objektiv Mk3 Light" panose="020B0402020204020203" pitchFamily="34" charset="0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043974" y="6326886"/>
            <a:ext cx="135467" cy="0"/>
          </a:xfrm>
          <a:prstGeom prst="line">
            <a:avLst/>
          </a:prstGeom>
          <a:ln w="19050">
            <a:solidFill>
              <a:srgbClr val="1D242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872862" y="5931317"/>
            <a:ext cx="777270" cy="414544"/>
          </a:xfrm>
          <a:prstGeom prst="rect">
            <a:avLst/>
          </a:prstGeom>
        </p:spPr>
      </p:pic>
      <p:sp>
        <p:nvSpPr>
          <p:cNvPr id="2" name="Tekstvak 5">
            <a:extLst>
              <a:ext uri="{FF2B5EF4-FFF2-40B4-BE49-F238E27FC236}">
                <a16:creationId xmlns:a16="http://schemas.microsoft.com/office/drawing/2014/main" id="{1E5743A1-7B8D-942B-A9C0-8EDF856D6288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rgbClr val="1D242C"/>
                </a:solidFill>
                <a:latin typeface="Montserrat" pitchFamily="2" charset="0"/>
                <a:cs typeface="Objektiv Mk3 Light" panose="020B0402020204020203" pitchFamily="34" charset="0"/>
              </a:rPr>
              <a:t>Entrepotkaai 10A, </a:t>
            </a:r>
          </a:p>
          <a:p>
            <a:r>
              <a:rPr lang="nl-BE" sz="1050" dirty="0">
                <a:solidFill>
                  <a:srgbClr val="1D242C"/>
                </a:solidFill>
                <a:latin typeface="Montserrat" pitchFamily="2" charset="0"/>
                <a:cs typeface="Objektiv Mk3 Light" panose="020B0402020204020203" pitchFamily="34" charset="0"/>
              </a:rPr>
              <a:t>2000 Antwerpen </a:t>
            </a:r>
          </a:p>
        </p:txBody>
      </p:sp>
      <p:sp>
        <p:nvSpPr>
          <p:cNvPr id="4" name="Tekstvak 6">
            <a:extLst>
              <a:ext uri="{FF2B5EF4-FFF2-40B4-BE49-F238E27FC236}">
                <a16:creationId xmlns:a16="http://schemas.microsoft.com/office/drawing/2014/main" id="{EAC776B3-85DF-AE02-0E48-2A598C5F2474}"/>
              </a:ext>
            </a:extLst>
          </p:cNvPr>
          <p:cNvSpPr txBox="1"/>
          <p:nvPr userDrawn="1"/>
        </p:nvSpPr>
        <p:spPr>
          <a:xfrm>
            <a:off x="2589915" y="6019824"/>
            <a:ext cx="23257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rgbClr val="1D242C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Nijverheidsweg 1B, </a:t>
            </a:r>
          </a:p>
          <a:p>
            <a:r>
              <a:rPr lang="nl-BE" sz="1050" b="0" i="0" kern="1200" dirty="0">
                <a:solidFill>
                  <a:srgbClr val="1D242C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9820 Merelbeke</a:t>
            </a:r>
          </a:p>
        </p:txBody>
      </p:sp>
      <p:sp>
        <p:nvSpPr>
          <p:cNvPr id="5" name="Tekstvak 12">
            <a:extLst>
              <a:ext uri="{FF2B5EF4-FFF2-40B4-BE49-F238E27FC236}">
                <a16:creationId xmlns:a16="http://schemas.microsoft.com/office/drawing/2014/main" id="{2FB2A7B2-FAD1-2B4C-A78C-36F3911B2647}"/>
              </a:ext>
            </a:extLst>
          </p:cNvPr>
          <p:cNvSpPr txBox="1"/>
          <p:nvPr userDrawn="1"/>
        </p:nvSpPr>
        <p:spPr>
          <a:xfrm>
            <a:off x="4915624" y="6024204"/>
            <a:ext cx="23228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rgbClr val="1D242C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Europalaan 400,</a:t>
            </a:r>
          </a:p>
          <a:p>
            <a:r>
              <a:rPr lang="nl-BE" sz="1050" b="0" i="0" kern="1200" dirty="0">
                <a:solidFill>
                  <a:srgbClr val="1D242C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3526 KS Utrecht</a:t>
            </a:r>
          </a:p>
        </p:txBody>
      </p:sp>
    </p:spTree>
    <p:extLst>
      <p:ext uri="{BB962C8B-B14F-4D97-AF65-F5344CB8AC3E}">
        <p14:creationId xmlns:p14="http://schemas.microsoft.com/office/powerpoint/2010/main" val="4244538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4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DE6A171C-7B33-4482-93D1-318E5501F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63FC622-6935-4DD7-9C97-3EEDD7E57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B7275-9F17-4EBE-A301-00EDCF2F14D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B853C52-524B-4FB3-9BC9-AA2C12B34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15EA35-A29E-48C0-8EC0-AFA23FB1F053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2CE5B44-C59A-43F7-993B-07386E9ED4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E47CFF-BD92-42C0-9425-E82A3D785CF7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581770-9353-4435-BB13-8E8325DCE4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576" y="409027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1DFF5E-17B6-48E7-8545-6EF760588AAD}"/>
              </a:ext>
            </a:extLst>
          </p:cNvPr>
          <p:cNvCxnSpPr>
            <a:cxnSpLocks/>
          </p:cNvCxnSpPr>
          <p:nvPr userDrawn="1"/>
        </p:nvCxnSpPr>
        <p:spPr>
          <a:xfrm>
            <a:off x="1374978" y="463978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DF24FD1-2866-4115-BCDA-3A00E52054F0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BD3C8A-63A5-49FA-A9AA-DC5BB0565670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1FA47A-41D0-4F5B-A3F4-805011B77217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C0E9BB-95C8-4646-917D-679A8009D112}"/>
              </a:ext>
            </a:extLst>
          </p:cNvPr>
          <p:cNvSpPr txBox="1"/>
          <p:nvPr userDrawn="1"/>
        </p:nvSpPr>
        <p:spPr>
          <a:xfrm>
            <a:off x="700418" y="428305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4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7DD85-E33B-979A-38D6-4ED5A900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4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5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B61BA7-AF07-4A3A-9983-AFEB1C8DD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53AFB1-2547-4A6B-9044-60E309451DC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6E1411-E09F-4FB7-9074-9C0E2A952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AB2A57-8D6E-45A9-A768-80C8C70BE31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B2EA07-343A-483A-A4F2-A5C1957AB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576" y="409027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03100D-0B66-4520-8C72-FB9DC39C1E6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463978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C9E53AE-B45E-443A-B09D-0FB3062F60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8576" y="4958314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DD0C05-BF7F-4E87-85ED-8FF8546BAFA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5507822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7F8B-E7D4-46F0-8218-55D138B5DBC4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C3088-9E37-412C-9083-8BA154C8DFAA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FFCC-A603-4B82-BF4A-9F1F89CB88FE}"/>
              </a:ext>
            </a:extLst>
          </p:cNvPr>
          <p:cNvSpPr txBox="1"/>
          <p:nvPr userDrawn="1"/>
        </p:nvSpPr>
        <p:spPr>
          <a:xfrm>
            <a:off x="700418" y="428305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4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13AE9-1894-4303-83A9-D885CB4DEEC0}"/>
              </a:ext>
            </a:extLst>
          </p:cNvPr>
          <p:cNvSpPr txBox="1"/>
          <p:nvPr userDrawn="1"/>
        </p:nvSpPr>
        <p:spPr>
          <a:xfrm>
            <a:off x="709585" y="515926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5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E2CAB-137B-612F-ED72-CDF7F07E07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9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Tussen)titel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5242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b="0" i="0" spc="0" baseline="0">
                <a:solidFill>
                  <a:srgbClr val="FF5200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1612492"/>
            <a:ext cx="10515600" cy="161576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5400" b="0" i="0" spc="200" baseline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8099CE9-7702-DADA-AF61-3AF1BF004C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3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(enkel titel)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4709"/>
            <a:ext cx="10515600" cy="155349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4400" b="0" i="0" spc="0" baseline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A224D1-8106-0652-DDB1-C6975D16D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8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5EA2DE5-2542-41CD-B4AB-CB712C95A1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44475" y="1632155"/>
            <a:ext cx="11209381" cy="4208206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defRPr sz="2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defRPr sz="20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defRPr sz="1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defRPr sz="16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defRPr sz="1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9D068-4320-BF3C-1776-E4E325F6B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9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E0277A14-2B12-4E94-8B47-2A89D4DD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943F3-1F32-4F48-A0FB-48B043C0B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9975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22" r:id="rId7"/>
    <p:sldLayoutId id="2147483724" r:id="rId8"/>
    <p:sldLayoutId id="2147483726" r:id="rId9"/>
    <p:sldLayoutId id="2147483728" r:id="rId10"/>
    <p:sldLayoutId id="2147483730" r:id="rId11"/>
    <p:sldLayoutId id="2147483732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4" r:id="rId18"/>
    <p:sldLayoutId id="2147483745" r:id="rId19"/>
    <p:sldLayoutId id="2147483746" r:id="rId20"/>
    <p:sldLayoutId id="2147483750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E0277A14-2B12-4E94-8B47-2A89D4DD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943F3-1F32-4F48-A0FB-48B043C0B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632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3" r:id="rId2"/>
    <p:sldLayoutId id="2147483760" r:id="rId3"/>
    <p:sldLayoutId id="2147483761" r:id="rId4"/>
    <p:sldLayoutId id="2147483762" r:id="rId5"/>
    <p:sldLayoutId id="2147483792" r:id="rId6"/>
    <p:sldLayoutId id="2147483765" r:id="rId7"/>
    <p:sldLayoutId id="2147483767" r:id="rId8"/>
    <p:sldLayoutId id="2147483769" r:id="rId9"/>
    <p:sldLayoutId id="2147483771" r:id="rId10"/>
    <p:sldLayoutId id="2147483773" r:id="rId11"/>
    <p:sldLayoutId id="2147483795" r:id="rId12"/>
    <p:sldLayoutId id="2147483776" r:id="rId13"/>
    <p:sldLayoutId id="2147483777" r:id="rId14"/>
    <p:sldLayoutId id="2147483794" r:id="rId15"/>
    <p:sldLayoutId id="2147483784" r:id="rId16"/>
    <p:sldLayoutId id="2147483785" r:id="rId17"/>
    <p:sldLayoutId id="2147483789" r:id="rId18"/>
    <p:sldLayoutId id="2147483790" r:id="rId19"/>
    <p:sldLayoutId id="2147483791" r:id="rId20"/>
    <p:sldLayoutId id="2147483797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scams/langgraph-introduction-workshop" TargetMode="Externa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B57C-0C2B-44BC-F76F-8687F2015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LangGraph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A207A-2387-EA5D-18C5-F9DBAED30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Stijn </a:t>
            </a:r>
            <a:r>
              <a:rPr lang="en-US" dirty="0" err="1"/>
              <a:t>Roscam</a:t>
            </a:r>
            <a:endParaRPr lang="en-US" dirty="0"/>
          </a:p>
        </p:txBody>
      </p:sp>
      <p:pic>
        <p:nvPicPr>
          <p:cNvPr id="3074" name="Picture 2" descr="Building Intelligent Workflows with LangGraph: A Hands-On Guide to Creating  a Simple Graph | by Muhibuddin | Python in Plain English">
            <a:extLst>
              <a:ext uri="{FF2B5EF4-FFF2-40B4-BE49-F238E27FC236}">
                <a16:creationId xmlns:a16="http://schemas.microsoft.com/office/drawing/2014/main" id="{3CCA50C7-94C2-5D7A-C45E-8CBD5D0A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7" y="4324047"/>
            <a:ext cx="4688378" cy="234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D05870C-6A7B-9C03-A726-F044A65B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5832" y="306001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878C81-1490-8127-0A2D-BF95F809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778B2-C9E3-8C85-1A03-45F90C2290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Shared state across nodes</a:t>
            </a:r>
          </a:p>
          <a:p>
            <a:r>
              <a:rPr lang="en-US" dirty="0"/>
              <a:t>Use </a:t>
            </a:r>
            <a:r>
              <a:rPr lang="en-US" dirty="0" err="1"/>
              <a:t>TypedDict</a:t>
            </a:r>
            <a:r>
              <a:rPr lang="en-US" dirty="0"/>
              <a:t> or </a:t>
            </a:r>
            <a:r>
              <a:rPr lang="en-US" dirty="0" err="1"/>
              <a:t>MessagesState</a:t>
            </a:r>
            <a:endParaRPr lang="en-US" dirty="0"/>
          </a:p>
          <a:p>
            <a:r>
              <a:rPr lang="en-US" dirty="0" err="1"/>
              <a:t>add_messages</a:t>
            </a:r>
            <a:r>
              <a:rPr lang="en-US" dirty="0"/>
              <a:t> reducer automatically appends user messages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3DE6C9-3318-3B38-CEBD-C320332B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832" y="1630801"/>
            <a:ext cx="5588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20A4F71-104A-6717-DC49-33F8FE93AD53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F5F73-C68C-F6E4-A479-0E90D647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node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AD3F9-945D-5ECD-89B4-84D1570266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Python function</a:t>
            </a:r>
          </a:p>
          <a:p>
            <a:r>
              <a:rPr lang="en-US" dirty="0"/>
              <a:t>Receive current state is input</a:t>
            </a:r>
          </a:p>
          <a:p>
            <a:r>
              <a:rPr lang="en-US" dirty="0"/>
              <a:t>Return </a:t>
            </a:r>
            <a:r>
              <a:rPr lang="en-US" dirty="0" err="1"/>
              <a:t>dict</a:t>
            </a:r>
            <a:r>
              <a:rPr lang="en-US" dirty="0"/>
              <a:t> with state updates</a:t>
            </a:r>
          </a:p>
          <a:p>
            <a:r>
              <a:rPr lang="en-US" dirty="0"/>
              <a:t>Call LLM, API’s,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7C18E-F686-D31E-EEC5-461059AB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113" y="3679588"/>
            <a:ext cx="6799719" cy="20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BC5EA31-0439-5FC4-6F84-8033B9CE39D0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7B77A3-88C6-5780-6586-24AB119F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9E0C4-6BE5-661F-F362-11FC0A6907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StateGraph</a:t>
            </a:r>
            <a:r>
              <a:rPr lang="en-US" dirty="0"/>
              <a:t> with state type</a:t>
            </a:r>
          </a:p>
          <a:p>
            <a:r>
              <a:rPr lang="en-US" dirty="0"/>
              <a:t>Add nodes and edges</a:t>
            </a:r>
          </a:p>
          <a:p>
            <a:r>
              <a:rPr lang="en-US" dirty="0"/>
              <a:t>Compile to get runnable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8FD4E-0AB0-93CA-4076-3C9A1B44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32" y="1340758"/>
            <a:ext cx="5740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9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37EE7-3F8B-95BB-2B63-E344C9F0B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Dynamic flow control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196CE7-FF26-9D13-9EB1-5FA61602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Routing</a:t>
            </a:r>
          </a:p>
        </p:txBody>
      </p:sp>
    </p:spTree>
    <p:extLst>
      <p:ext uri="{BB962C8B-B14F-4D97-AF65-F5344CB8AC3E}">
        <p14:creationId xmlns:p14="http://schemas.microsoft.com/office/powerpoint/2010/main" val="261907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2AAFD5-AC22-7368-7EFB-D82F3A31C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5832" y="416643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C9D032-2F5C-92D7-8C5D-F130A332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edges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ED4E1-030B-EFCC-B431-7678581F94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368" y="1630801"/>
            <a:ext cx="4534818" cy="4208400"/>
          </a:xfrm>
        </p:spPr>
        <p:txBody>
          <a:bodyPr/>
          <a:lstStyle/>
          <a:p>
            <a:r>
              <a:rPr lang="en-US" dirty="0"/>
              <a:t>Create routing decisions based on state</a:t>
            </a:r>
          </a:p>
          <a:p>
            <a:r>
              <a:rPr lang="en-US" dirty="0"/>
              <a:t>Router function returns next node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0AB89-4B31-5311-013C-9F31386F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36" y="3358313"/>
            <a:ext cx="3097903" cy="272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BB2C5-1125-36E1-F976-53E3E966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75" y="538336"/>
            <a:ext cx="6506025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0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7BE1AD-9AA0-61B9-CCC5-9F0D599C8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Extending agent capabilities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8C00EA-36E2-E347-0B63-D0BA3F44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Integration</a:t>
            </a:r>
          </a:p>
        </p:txBody>
      </p:sp>
    </p:spTree>
    <p:extLst>
      <p:ext uri="{BB962C8B-B14F-4D97-AF65-F5344CB8AC3E}">
        <p14:creationId xmlns:p14="http://schemas.microsoft.com/office/powerpoint/2010/main" val="351110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89B8BA-2216-BA60-ACB4-65ECD80CF961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E8A98-73D9-3038-2E03-556FE223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tools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9D69F-ABC0-BBE7-0477-3938147D28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368" y="1630801"/>
            <a:ext cx="4436846" cy="4208400"/>
          </a:xfrm>
        </p:spPr>
        <p:txBody>
          <a:bodyPr/>
          <a:lstStyle/>
          <a:p>
            <a:r>
              <a:rPr lang="en-US" dirty="0"/>
              <a:t>Tools are decorated functions</a:t>
            </a:r>
          </a:p>
          <a:p>
            <a:r>
              <a:rPr lang="en-US" dirty="0"/>
              <a:t>Docstring becomes tool description</a:t>
            </a:r>
          </a:p>
          <a:p>
            <a:r>
              <a:rPr lang="en-US" dirty="0"/>
              <a:t>LLM decides when to call certain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D9E97-C33D-EC99-BDF9-22B28F1C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51" y="518400"/>
            <a:ext cx="6827431" cy="50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3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45595F1-F193-2A20-8E2B-0816B7C4546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EC9F38-6F31-3C26-7DF7-D80ADFF4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loop pattern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E9915-256C-91B0-43B5-3243ABD87B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ToolNode</a:t>
            </a:r>
            <a:r>
              <a:rPr lang="en-US" dirty="0"/>
              <a:t> executes tools automatically</a:t>
            </a:r>
          </a:p>
          <a:p>
            <a:r>
              <a:rPr lang="en-US" dirty="0"/>
              <a:t>Add conditional edge</a:t>
            </a:r>
          </a:p>
          <a:p>
            <a:r>
              <a:rPr lang="en-US" dirty="0"/>
              <a:t>Check for tool calls to 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74DA0-B720-E4F1-E3E1-0CF3E1AA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36" y="3693370"/>
            <a:ext cx="2224683" cy="2638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45E98-FBE8-2472-A4FD-BA104E2A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32" y="101600"/>
            <a:ext cx="5588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4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AFA82C-1FB4-8E3A-3660-649E4BF7B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Multi-turn conversations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F218E0-9A5F-3D88-6F9D-22BB066C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&amp; Memory</a:t>
            </a:r>
          </a:p>
        </p:txBody>
      </p:sp>
    </p:spTree>
    <p:extLst>
      <p:ext uri="{BB962C8B-B14F-4D97-AF65-F5344CB8AC3E}">
        <p14:creationId xmlns:p14="http://schemas.microsoft.com/office/powerpoint/2010/main" val="384796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9FF16F-E6DD-2167-B95F-FA97E835C68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723A9-BB0A-95DB-9342-CF4E0E8D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memory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0ECF43-25D6-AB5F-02ED-4B707866E2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be in-memory or persistent memory</a:t>
            </a:r>
          </a:p>
          <a:p>
            <a:r>
              <a:rPr lang="en-US" dirty="0"/>
              <a:t>Track conversations</a:t>
            </a:r>
          </a:p>
          <a:p>
            <a:r>
              <a:rPr lang="en-US" dirty="0" err="1"/>
              <a:t>Checkpointers</a:t>
            </a:r>
            <a:r>
              <a:rPr lang="en-US" dirty="0"/>
              <a:t> save state after every node execution</a:t>
            </a:r>
          </a:p>
          <a:p>
            <a:r>
              <a:rPr lang="en-US" dirty="0"/>
              <a:t>Checkpoints are saved to threads</a:t>
            </a:r>
          </a:p>
        </p:txBody>
      </p:sp>
    </p:spTree>
    <p:extLst>
      <p:ext uri="{BB962C8B-B14F-4D97-AF65-F5344CB8AC3E}">
        <p14:creationId xmlns:p14="http://schemas.microsoft.com/office/powerpoint/2010/main" val="290322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BE9869-184B-2324-F880-FD4BA0E8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415" y="2151947"/>
            <a:ext cx="7543800" cy="2554105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https://github.com/roscams/langgraph-introduction-workshop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bit.ly</a:t>
            </a:r>
            <a:r>
              <a:rPr lang="en-US" dirty="0"/>
              <a:t>/4qy63uM</a:t>
            </a:r>
          </a:p>
        </p:txBody>
      </p:sp>
    </p:spTree>
    <p:extLst>
      <p:ext uri="{BB962C8B-B14F-4D97-AF65-F5344CB8AC3E}">
        <p14:creationId xmlns:p14="http://schemas.microsoft.com/office/powerpoint/2010/main" val="2623467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714F21-B364-98B9-4B29-B7DF3D820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Teams of specialized agents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E17319-2D93-5BBF-F672-53A45176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351095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E3F99-9690-E37F-A2DA-D6197537CE08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CC5290-D9D9-5EE7-50BB-5B987604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multi-agent?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A46DA-17B9-0E5E-8FAD-D77669C42C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Context window limit - split knowledge</a:t>
            </a:r>
          </a:p>
          <a:p>
            <a:r>
              <a:rPr lang="en-US" dirty="0"/>
              <a:t>Specialization – different expertise per agent</a:t>
            </a:r>
          </a:p>
          <a:p>
            <a:r>
              <a:rPr lang="en-US" dirty="0"/>
              <a:t>Parallelism – multiple agents working simultaneously</a:t>
            </a:r>
          </a:p>
          <a:p>
            <a:r>
              <a:rPr lang="en-US" dirty="0"/>
              <a:t>Modularity – easier to update individual agents</a:t>
            </a:r>
          </a:p>
          <a:p>
            <a:r>
              <a:rPr lang="en-US" dirty="0"/>
              <a:t>Separation of concerns – cleaner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36623-CC5E-DD9F-4624-5DB26454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832" y="-81400"/>
            <a:ext cx="7020800" cy="70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5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D6C1767-1E94-B34F-441A-54A1885F3751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CAE5BA-C982-C81E-FDC3-EB9EA38D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465C0-8236-0423-02BC-D82AA9D281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 supervisor node that delegates work to other “worker-nodes”</a:t>
            </a:r>
          </a:p>
          <a:p>
            <a:r>
              <a:rPr lang="en-US" dirty="0"/>
              <a:t>Worker nodes report back to supervisor node</a:t>
            </a:r>
          </a:p>
          <a:p>
            <a:r>
              <a:rPr lang="en-US" dirty="0"/>
              <a:t>Supervisor decides to route to other workers or to finish</a:t>
            </a:r>
          </a:p>
        </p:txBody>
      </p:sp>
    </p:spTree>
    <p:extLst>
      <p:ext uri="{BB962C8B-B14F-4D97-AF65-F5344CB8AC3E}">
        <p14:creationId xmlns:p14="http://schemas.microsoft.com/office/powerpoint/2010/main" val="2951568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B78F632-EA84-B67A-6A37-126BBBCEE6F5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249BB0-B40E-D79B-C319-D4285D58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Swarm/handoff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F0331-5089-D24F-0C27-8D4B64C566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 supervisor</a:t>
            </a:r>
          </a:p>
          <a:p>
            <a:r>
              <a:rPr lang="en-US" dirty="0"/>
              <a:t>Every node can handoff work to every other node</a:t>
            </a:r>
          </a:p>
          <a:p>
            <a:r>
              <a:rPr lang="en-US" dirty="0"/>
              <a:t>Every node can end a task</a:t>
            </a:r>
          </a:p>
          <a:p>
            <a:r>
              <a:rPr lang="en-US" dirty="0"/>
              <a:t>Default node to start the work</a:t>
            </a:r>
          </a:p>
        </p:txBody>
      </p:sp>
    </p:spTree>
    <p:extLst>
      <p:ext uri="{BB962C8B-B14F-4D97-AF65-F5344CB8AC3E}">
        <p14:creationId xmlns:p14="http://schemas.microsoft.com/office/powerpoint/2010/main" val="1022975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5CF79-D71E-24EE-5239-ADBD0E76E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0BEB6D-EEFF-A145-3F5E-54C6ADE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81952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0CDE6C-3DDD-80A3-4A6F-8BF81A63CA25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D9C6AA-232B-6AA6-D690-86111599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B6FF73-9001-0CFA-C787-F655A45DEB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367" y="1630801"/>
            <a:ext cx="7310675" cy="42084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1. Core Concepts: State, Nodes, Edges</a:t>
            </a:r>
          </a:p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2. Conditional Routing: Dynamic flow control</a:t>
            </a:r>
          </a:p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3. Tool Integration: Extend agent capabilities</a:t>
            </a:r>
          </a:p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4. Persistence: Multi-turn conversations</a:t>
            </a:r>
          </a:p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5. Multi-Agent: Supervisor and Swarm patterns</a:t>
            </a:r>
          </a:p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6. Prebuilt Components: Production shortcuts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02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17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B4010C-E8AA-F3E4-19AB-D8C2A07E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BF796-3D95-C482-CCD9-26E2E3F60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Stijn </a:t>
            </a:r>
            <a:r>
              <a:rPr lang="en-US" dirty="0" err="1"/>
              <a:t>Roscam</a:t>
            </a:r>
            <a:endParaRPr lang="en-US" dirty="0"/>
          </a:p>
          <a:p>
            <a:r>
              <a:rPr lang="en-US" dirty="0"/>
              <a:t>AI Solution </a:t>
            </a:r>
            <a:r>
              <a:rPr lang="en-US" dirty="0" err="1"/>
              <a:t>Engineer@Axxes</a:t>
            </a:r>
            <a:r>
              <a:rPr lang="en-US" dirty="0"/>
              <a:t> IT Consultancy</a:t>
            </a:r>
          </a:p>
          <a:p>
            <a:r>
              <a:rPr lang="en-US" dirty="0"/>
              <a:t>Sports enthusiast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94EC6B6-7546-9966-E62A-4FCDEEC3E4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5556" r="555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3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F8D4-4717-E2E8-DB5F-C1E17D5E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7D78A-3302-E04B-018D-600C5B151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and basic graphs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D0B7F-F10A-35E9-75B0-299BC8610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Conditional routing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ACDFF-7676-EC74-5F7F-86D6A79723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Tool 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500D94-051B-5D81-67B3-81D3254690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Persistance</a:t>
            </a:r>
            <a:r>
              <a:rPr lang="en-US" dirty="0"/>
              <a:t> &amp; Memory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BD32BE-50C0-D5B0-C186-E0E15006BF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Multi-Agent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0307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DB489-2A95-4E91-CC96-5FD56FFB6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And when to use it?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49C0A5-1D31-63AC-964A-948D4CA1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LangGraph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9023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3FCE40-6E8D-427C-D99F-5DA76BF6F1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5831" y="306001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33EFC5-15F2-2888-D42D-30FA39C3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LangGraph</a:t>
            </a:r>
            <a:r>
              <a:rPr lang="en-US" dirty="0"/>
              <a:t> 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B04198-9CB6-FD3B-708C-FF568867EE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Framework for building stateful, multi-actor AI applications</a:t>
            </a:r>
          </a:p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Built on top of </a:t>
            </a:r>
            <a:r>
              <a:rPr lang="en-US" dirty="0" err="1"/>
              <a:t>LangChain</a:t>
            </a:r>
            <a:endParaRPr lang="en-US" dirty="0"/>
          </a:p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Graph-based workflow orchestration</a:t>
            </a:r>
          </a:p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First-class support for cycles and loops</a:t>
            </a:r>
          </a:p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Built-in persistence and memory</a:t>
            </a:r>
          </a:p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Human-in-the-loop capabilities</a:t>
            </a:r>
          </a:p>
          <a:p>
            <a:endParaRPr lang="en-US" dirty="0"/>
          </a:p>
        </p:txBody>
      </p:sp>
      <p:pic>
        <p:nvPicPr>
          <p:cNvPr id="4108" name="Picture 12" descr="Demystifying LangChain, LangGraph, and LangSmith: What's the Difference and  When Should You Use Each?">
            <a:extLst>
              <a:ext uri="{FF2B5EF4-FFF2-40B4-BE49-F238E27FC236}">
                <a16:creationId xmlns:a16="http://schemas.microsoft.com/office/drawing/2014/main" id="{6FC0C356-76F8-E5BF-255A-CB6B4B52E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831" y="1630801"/>
            <a:ext cx="6157712" cy="346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3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2F3824-F3E5-A057-F6F2-92A7A3EC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32518-E5DD-23EC-3660-6C5EC70EFD8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E9FC4-420E-A726-8F69-67F0688581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Statefull</a:t>
            </a:r>
            <a:r>
              <a:rPr lang="en-US" dirty="0"/>
              <a:t> conversations</a:t>
            </a:r>
          </a:p>
          <a:p>
            <a:r>
              <a:rPr lang="en-US" dirty="0"/>
              <a:t>Complex multi-step workflows</a:t>
            </a:r>
          </a:p>
          <a:p>
            <a:r>
              <a:rPr lang="en-US" dirty="0"/>
              <a:t>Multiagent collaboration</a:t>
            </a:r>
          </a:p>
          <a:p>
            <a:r>
              <a:rPr lang="en-US" dirty="0"/>
              <a:t>Human approval workflows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212998-0E33-2C28-FD0E-5EEC47F0D7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46327" y="1630801"/>
            <a:ext cx="5439502" cy="4208400"/>
          </a:xfrm>
        </p:spPr>
        <p:txBody>
          <a:bodyPr/>
          <a:lstStyle/>
          <a:p>
            <a:pPr marL="457189" lvl="1" indent="0">
              <a:buNone/>
            </a:pPr>
            <a:endParaRPr lang="en-US" sz="2400" dirty="0"/>
          </a:p>
          <a:p>
            <a:pPr marL="457189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Simple one-shot </a:t>
            </a:r>
            <a:r>
              <a:rPr lang="en-US" sz="2400" dirty="0" err="1"/>
              <a:t>llm</a:t>
            </a:r>
            <a:r>
              <a:rPr lang="en-US" sz="2400" dirty="0"/>
              <a:t> calls</a:t>
            </a:r>
          </a:p>
          <a:p>
            <a:pPr lvl="1"/>
            <a:r>
              <a:rPr lang="en-US" sz="2400" dirty="0"/>
              <a:t>Basic RAG pipelines</a:t>
            </a:r>
          </a:p>
          <a:p>
            <a:pPr lvl="1"/>
            <a:r>
              <a:rPr lang="en-US" sz="2400" dirty="0"/>
              <a:t>No state needed</a:t>
            </a:r>
          </a:p>
          <a:p>
            <a:pPr lvl="1"/>
            <a:r>
              <a:rPr lang="en-US" sz="2400" dirty="0"/>
              <a:t>Linear flows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198376-6C49-0CED-DE40-5C6500975D7E}"/>
              </a:ext>
            </a:extLst>
          </p:cNvPr>
          <p:cNvSpPr/>
          <p:nvPr/>
        </p:nvSpPr>
        <p:spPr>
          <a:xfrm>
            <a:off x="598766" y="1137831"/>
            <a:ext cx="5247561" cy="106007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ontserrat" pitchFamily="2" charset="77"/>
              </a:rPr>
              <a:t>Use when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443219-5BA4-7C4B-8A00-223644FD5DF1}"/>
              </a:ext>
            </a:extLst>
          </p:cNvPr>
          <p:cNvSpPr/>
          <p:nvPr/>
        </p:nvSpPr>
        <p:spPr>
          <a:xfrm>
            <a:off x="6290507" y="1137831"/>
            <a:ext cx="5247561" cy="106007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ontserrat" pitchFamily="2" charset="77"/>
              </a:rPr>
              <a:t>Skip if</a:t>
            </a:r>
          </a:p>
        </p:txBody>
      </p:sp>
    </p:spTree>
    <p:extLst>
      <p:ext uri="{BB962C8B-B14F-4D97-AF65-F5344CB8AC3E}">
        <p14:creationId xmlns:p14="http://schemas.microsoft.com/office/powerpoint/2010/main" val="116245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DB489-2A95-4E91-CC96-5FD56FFB6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States, nodes and edges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49C0A5-1D31-63AC-964A-948D4CA1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</a:t>
            </a:r>
          </a:p>
        </p:txBody>
      </p:sp>
    </p:spTree>
    <p:extLst>
      <p:ext uri="{BB962C8B-B14F-4D97-AF65-F5344CB8AC3E}">
        <p14:creationId xmlns:p14="http://schemas.microsoft.com/office/powerpoint/2010/main" val="188547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B192D4-872B-1826-260B-5888588C630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BF551-E1F8-D0AE-4254-0C794388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00" y="518400"/>
            <a:ext cx="5840871" cy="619431"/>
          </a:xfrm>
        </p:spPr>
        <p:txBody>
          <a:bodyPr>
            <a:normAutofit fontScale="90000"/>
          </a:bodyPr>
          <a:lstStyle/>
          <a:p>
            <a:r>
              <a:rPr lang="en-US" dirty="0"/>
              <a:t>Three building blocks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C83EC7-F0BE-3A37-BCEF-B416ACFE3C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pPr lvl="1"/>
            <a:r>
              <a:rPr lang="en-US" dirty="0"/>
              <a:t>Shared </a:t>
            </a:r>
            <a:r>
              <a:rPr lang="en-US" dirty="0" err="1"/>
              <a:t>datastructure</a:t>
            </a:r>
            <a:endParaRPr lang="en-US" dirty="0"/>
          </a:p>
          <a:p>
            <a:pPr lvl="1"/>
            <a:r>
              <a:rPr lang="en-US" dirty="0"/>
              <a:t>Current snapshot of application</a:t>
            </a:r>
          </a:p>
          <a:p>
            <a:pPr lvl="1"/>
            <a:r>
              <a:rPr lang="en-US" dirty="0"/>
              <a:t>“Memory”</a:t>
            </a:r>
          </a:p>
          <a:p>
            <a:r>
              <a:rPr lang="en-US" dirty="0"/>
              <a:t>Node</a:t>
            </a:r>
          </a:p>
          <a:p>
            <a:pPr lvl="1"/>
            <a:r>
              <a:rPr lang="en-US" dirty="0"/>
              <a:t>Functions that process the state</a:t>
            </a:r>
          </a:p>
          <a:p>
            <a:pPr lvl="1"/>
            <a:r>
              <a:rPr lang="en-US" dirty="0"/>
              <a:t>Take state as input</a:t>
            </a:r>
          </a:p>
          <a:p>
            <a:pPr lvl="1"/>
            <a:r>
              <a:rPr lang="en-US" dirty="0"/>
              <a:t>Return state updates</a:t>
            </a:r>
          </a:p>
          <a:p>
            <a:r>
              <a:rPr lang="en-US" dirty="0"/>
              <a:t>Edge</a:t>
            </a:r>
          </a:p>
          <a:p>
            <a:pPr lvl="1"/>
            <a:r>
              <a:rPr lang="en-US" dirty="0"/>
              <a:t>Connection between nodes</a:t>
            </a:r>
          </a:p>
          <a:p>
            <a:pPr lvl="1"/>
            <a:r>
              <a:rPr lang="en-US" dirty="0"/>
              <a:t>Direct or conditional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003A0-2051-5D7C-AA41-06D42209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54" y="621848"/>
            <a:ext cx="2015818" cy="56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99305"/>
      </p:ext>
    </p:extLst>
  </p:cSld>
  <p:clrMapOvr>
    <a:masterClrMapping/>
  </p:clrMapOvr>
</p:sld>
</file>

<file path=ppt/theme/theme1.xml><?xml version="1.0" encoding="utf-8"?>
<a:theme xmlns:a="http://schemas.openxmlformats.org/drawingml/2006/main" name="Donke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DD71E56-052F-4ADE-9475-1E421D5830E6}" vid="{7EC81E85-0366-4FF5-9424-F5E9F9256243}"/>
    </a:ext>
  </a:extLst>
</a:theme>
</file>

<file path=ppt/theme/theme2.xml><?xml version="1.0" encoding="utf-8"?>
<a:theme xmlns:a="http://schemas.openxmlformats.org/drawingml/2006/main" name="Lich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DD71E56-052F-4ADE-9475-1E421D5830E6}" vid="{2A50E4E0-1A9E-4890-8CE2-ADA9786F1C6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/>
    <CategorieDocument xmlns="51ae2220-a131-4b86-976a-ffb99d33527b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3" ma:contentTypeDescription="Create a new document." ma:contentTypeScope="" ma:versionID="7e104bf2040c0e19b44b4fdb4cfb9678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894077f672759e4abbaf2dde6ec3354d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8" ma:displayName="CategorieDocument" ma:list="{fd37d720-2fcf-4ea1-8642-52b556ae3cde}" ma:internalName="CategorieDocument" ma:showField="Title" ma:web="51ae2220-a131-4b86-976a-ffb99d33527b">
      <xsd:simpleType>
        <xsd:restriction base="dms:Lookup"/>
      </xsd:simpleType>
    </xsd:element>
    <xsd:element name="SubcategorieDocument" ma:index="9" ma:displayName="SubcategorieDocument" ma:list="{ad5940a4-72fa-4af7-8f26-8c0d4a288a3c}" ma:internalName="SubcategorieDocument" ma:showField="Title" ma:web="51ae2220-a131-4b86-976a-ffb99d33527b">
      <xsd:simpleType>
        <xsd:restriction base="dms:Lookup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1CFF62-6D23-4B91-8242-161CC920169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03ee1ef6-c014-4d11-9f9c-3b8993edb078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51ae2220-a131-4b86-976a-ffb99d33527b"/>
  </ds:schemaRefs>
</ds:datastoreItem>
</file>

<file path=customXml/itemProps2.xml><?xml version="1.0" encoding="utf-8"?>
<ds:datastoreItem xmlns:ds="http://schemas.openxmlformats.org/officeDocument/2006/customXml" ds:itemID="{E56A8896-769C-4035-9F51-512063C99F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4E0C4B-DAEC-410B-A7BE-B2AF38E9BB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Donker</Template>
  <TotalTime>38390</TotalTime>
  <Words>468</Words>
  <Application>Microsoft Macintosh PowerPoint</Application>
  <PresentationFormat>Widescreen</PresentationFormat>
  <Paragraphs>115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Montserrat</vt:lpstr>
      <vt:lpstr>Montserrat Medium</vt:lpstr>
      <vt:lpstr>Donker</vt:lpstr>
      <vt:lpstr>Licht</vt:lpstr>
      <vt:lpstr>Introduction to LangGraph</vt:lpstr>
      <vt:lpstr>https://github.com/roscams/langgraph-introduction-workshop  https://bit.ly/4qy63uM</vt:lpstr>
      <vt:lpstr>Who am I?</vt:lpstr>
      <vt:lpstr>Agenda</vt:lpstr>
      <vt:lpstr>What is LangGraph?</vt:lpstr>
      <vt:lpstr>LangGraph overview</vt:lpstr>
      <vt:lpstr>When to use?</vt:lpstr>
      <vt:lpstr>Core concepts</vt:lpstr>
      <vt:lpstr>Three building blocks</vt:lpstr>
      <vt:lpstr>Define state</vt:lpstr>
      <vt:lpstr>Define node</vt:lpstr>
      <vt:lpstr>Building the graph</vt:lpstr>
      <vt:lpstr>Conditional Routing</vt:lpstr>
      <vt:lpstr>Conditional edges</vt:lpstr>
      <vt:lpstr>Tool Integration</vt:lpstr>
      <vt:lpstr>Creating tools</vt:lpstr>
      <vt:lpstr>Agent loop pattern</vt:lpstr>
      <vt:lpstr>Persistence &amp; Memory</vt:lpstr>
      <vt:lpstr>Adding memory</vt:lpstr>
      <vt:lpstr>Multi-Agent Orchestration</vt:lpstr>
      <vt:lpstr>Why multi-agent?</vt:lpstr>
      <vt:lpstr>Supervisor</vt:lpstr>
      <vt:lpstr>Swarm/handoff</vt:lpstr>
      <vt:lpstr>Summary</vt:lpstr>
      <vt:lpstr>What we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Effortless Job Scheduling and Background Processing in .NET: Unleashing the Power of Hangfire</dc:title>
  <dc:creator>Stijn Roscam</dc:creator>
  <cp:lastModifiedBy>Stijn Roscam</cp:lastModifiedBy>
  <cp:revision>63</cp:revision>
  <cp:lastPrinted>2024-11-15T23:24:37Z</cp:lastPrinted>
  <dcterms:created xsi:type="dcterms:W3CDTF">2024-11-13T21:29:56Z</dcterms:created>
  <dcterms:modified xsi:type="dcterms:W3CDTF">2026-02-13T07:11:52Z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